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75" r:id="rId4"/>
    <p:sldId id="258" r:id="rId5"/>
    <p:sldId id="261" r:id="rId6"/>
    <p:sldId id="278" r:id="rId7"/>
    <p:sldId id="260" r:id="rId8"/>
    <p:sldId id="265" r:id="rId9"/>
    <p:sldId id="266" r:id="rId10"/>
    <p:sldId id="273" r:id="rId11"/>
    <p:sldId id="270" r:id="rId12"/>
    <p:sldId id="277" r:id="rId13"/>
    <p:sldId id="264" r:id="rId14"/>
    <p:sldId id="276" r:id="rId15"/>
    <p:sldId id="263" r:id="rId16"/>
    <p:sldId id="272" r:id="rId17"/>
    <p:sldId id="274"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24" autoAdjust="0"/>
  </p:normalViewPr>
  <p:slideViewPr>
    <p:cSldViewPr>
      <p:cViewPr>
        <p:scale>
          <a:sx n="66" d="100"/>
          <a:sy n="66" d="100"/>
        </p:scale>
        <p:origin x="-1692"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6CAB2BA-69AF-4F9B-8F3C-BB6EB68D5106}" type="datetimeFigureOut">
              <a:rPr lang="en-US" smtClean="0"/>
              <a:pPr/>
              <a:t>4/15/2011</a:t>
            </a:fld>
            <a:endParaRPr lang="en-US"/>
          </a:p>
        </p:txBody>
      </p:sp>
      <p:sp>
        <p:nvSpPr>
          <p:cNvPr id="16" name="Slide Number Placeholder 15"/>
          <p:cNvSpPr>
            <a:spLocks noGrp="1"/>
          </p:cNvSpPr>
          <p:nvPr>
            <p:ph type="sldNum" sz="quarter" idx="11"/>
          </p:nvPr>
        </p:nvSpPr>
        <p:spPr/>
        <p:txBody>
          <a:bodyPr/>
          <a:lstStyle/>
          <a:p>
            <a:fld id="{EC6F300C-0E55-4BC4-A9FB-3BAC0601C8E5}"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CAB2BA-69AF-4F9B-8F3C-BB6EB68D5106}" type="datetimeFigureOut">
              <a:rPr lang="en-US" smtClean="0"/>
              <a:pPr/>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F300C-0E55-4BC4-A9FB-3BAC0601C8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CAB2BA-69AF-4F9B-8F3C-BB6EB68D5106}" type="datetimeFigureOut">
              <a:rPr lang="en-US" smtClean="0"/>
              <a:pPr/>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F300C-0E55-4BC4-A9FB-3BAC0601C8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6CAB2BA-69AF-4F9B-8F3C-BB6EB68D5106}" type="datetimeFigureOut">
              <a:rPr lang="en-US" smtClean="0"/>
              <a:pPr/>
              <a:t>4/15/2011</a:t>
            </a:fld>
            <a:endParaRPr lang="en-US"/>
          </a:p>
        </p:txBody>
      </p:sp>
      <p:sp>
        <p:nvSpPr>
          <p:cNvPr id="15" name="Slide Number Placeholder 14"/>
          <p:cNvSpPr>
            <a:spLocks noGrp="1"/>
          </p:cNvSpPr>
          <p:nvPr>
            <p:ph type="sldNum" sz="quarter" idx="15"/>
          </p:nvPr>
        </p:nvSpPr>
        <p:spPr/>
        <p:txBody>
          <a:bodyPr/>
          <a:lstStyle>
            <a:lvl1pPr algn="ctr">
              <a:defRPr/>
            </a:lvl1pPr>
          </a:lstStyle>
          <a:p>
            <a:fld id="{EC6F300C-0E55-4BC4-A9FB-3BAC0601C8E5}"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CAB2BA-69AF-4F9B-8F3C-BB6EB68D5106}" type="datetimeFigureOut">
              <a:rPr lang="en-US" smtClean="0"/>
              <a:pPr/>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F300C-0E55-4BC4-A9FB-3BAC0601C8E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CAB2BA-69AF-4F9B-8F3C-BB6EB68D5106}" type="datetimeFigureOut">
              <a:rPr lang="en-US" smtClean="0"/>
              <a:pPr/>
              <a:t>4/15/2011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F300C-0E55-4BC4-A9FB-3BAC0601C8E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C6F300C-0E55-4BC4-A9FB-3BAC0601C8E5}"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6CAB2BA-69AF-4F9B-8F3C-BB6EB68D5106}" type="datetimeFigureOut">
              <a:rPr lang="en-US" smtClean="0"/>
              <a:pPr/>
              <a:t>4/15/2011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CAB2BA-69AF-4F9B-8F3C-BB6EB68D5106}" type="datetimeFigureOut">
              <a:rPr lang="en-US" smtClean="0"/>
              <a:pPr/>
              <a:t>4/15/2011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6F300C-0E55-4BC4-A9FB-3BAC0601C8E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AB2BA-69AF-4F9B-8F3C-BB6EB68D5106}" type="datetimeFigureOut">
              <a:rPr lang="en-US" smtClean="0"/>
              <a:pPr/>
              <a:t>4/15/2011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6F300C-0E55-4BC4-A9FB-3BAC0601C8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6CAB2BA-69AF-4F9B-8F3C-BB6EB68D5106}" type="datetimeFigureOut">
              <a:rPr lang="en-US" smtClean="0"/>
              <a:pPr/>
              <a:t>4/15/2011</a:t>
            </a:fld>
            <a:endParaRPr lang="en-US"/>
          </a:p>
        </p:txBody>
      </p:sp>
      <p:sp>
        <p:nvSpPr>
          <p:cNvPr id="9" name="Slide Number Placeholder 8"/>
          <p:cNvSpPr>
            <a:spLocks noGrp="1"/>
          </p:cNvSpPr>
          <p:nvPr>
            <p:ph type="sldNum" sz="quarter" idx="15"/>
          </p:nvPr>
        </p:nvSpPr>
        <p:spPr/>
        <p:txBody>
          <a:bodyPr/>
          <a:lstStyle/>
          <a:p>
            <a:fld id="{EC6F300C-0E55-4BC4-A9FB-3BAC0601C8E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6CAB2BA-69AF-4F9B-8F3C-BB6EB68D5106}" type="datetimeFigureOut">
              <a:rPr lang="en-US" smtClean="0"/>
              <a:pPr/>
              <a:t>4/15/2011</a:t>
            </a:fld>
            <a:endParaRPr lang="en-US"/>
          </a:p>
        </p:txBody>
      </p:sp>
      <p:sp>
        <p:nvSpPr>
          <p:cNvPr id="9" name="Slide Number Placeholder 8"/>
          <p:cNvSpPr>
            <a:spLocks noGrp="1"/>
          </p:cNvSpPr>
          <p:nvPr>
            <p:ph type="sldNum" sz="quarter" idx="11"/>
          </p:nvPr>
        </p:nvSpPr>
        <p:spPr/>
        <p:txBody>
          <a:bodyPr/>
          <a:lstStyle/>
          <a:p>
            <a:fld id="{EC6F300C-0E55-4BC4-A9FB-3BAC0601C8E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6CAB2BA-69AF-4F9B-8F3C-BB6EB68D5106}" type="datetimeFigureOut">
              <a:rPr lang="en-US" smtClean="0"/>
              <a:pPr/>
              <a:t>4/15/2011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C6F300C-0E55-4BC4-A9FB-3BAC0601C8E5}"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findingdulcinea.com/news/science/2010/jan/Kepler-Mission-Locates-5-New-Planet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57600"/>
            <a:ext cx="8305800" cy="1143000"/>
          </a:xfrm>
        </p:spPr>
        <p:txBody>
          <a:bodyPr/>
          <a:lstStyle/>
          <a:p>
            <a:r>
              <a:rPr lang="en-US" dirty="0" smtClean="0"/>
              <a:t>By: Julie Wilson</a:t>
            </a:r>
          </a:p>
          <a:p>
            <a:r>
              <a:rPr lang="en-US" dirty="0"/>
              <a:t>a</a:t>
            </a:r>
            <a:r>
              <a:rPr lang="en-US" dirty="0" smtClean="0"/>
              <a:t>nd John Martin</a:t>
            </a:r>
            <a:endParaRPr lang="en-US" dirty="0"/>
          </a:p>
        </p:txBody>
      </p:sp>
      <p:sp>
        <p:nvSpPr>
          <p:cNvPr id="2" name="Title 1"/>
          <p:cNvSpPr>
            <a:spLocks noGrp="1"/>
          </p:cNvSpPr>
          <p:nvPr>
            <p:ph type="ctrTitle"/>
          </p:nvPr>
        </p:nvSpPr>
        <p:spPr/>
        <p:txBody>
          <a:bodyPr>
            <a:normAutofit fontScale="90000"/>
          </a:bodyPr>
          <a:lstStyle/>
          <a:p>
            <a:r>
              <a:rPr lang="en-US" dirty="0" smtClean="0"/>
              <a:t>Johannes Kepler: His Life and How He Influenced and Was Influenced by Science</a:t>
            </a:r>
            <a:endParaRPr lang="en-US" dirty="0"/>
          </a:p>
        </p:txBody>
      </p:sp>
      <p:pic>
        <p:nvPicPr>
          <p:cNvPr id="4" name="Picture 3" descr="Johannes_Kepler_1610.jpg"/>
          <p:cNvPicPr>
            <a:picLocks noChangeAspect="1"/>
          </p:cNvPicPr>
          <p:nvPr/>
        </p:nvPicPr>
        <p:blipFill>
          <a:blip r:embed="rId2" cstate="print"/>
          <a:stretch>
            <a:fillRect/>
          </a:stretch>
        </p:blipFill>
        <p:spPr>
          <a:xfrm>
            <a:off x="533400" y="3810000"/>
            <a:ext cx="1828800" cy="2511552"/>
          </a:xfrm>
          <a:prstGeom prst="rect">
            <a:avLst/>
          </a:prstGeom>
        </p:spPr>
      </p:pic>
      <p:pic>
        <p:nvPicPr>
          <p:cNvPr id="5" name="Picture 4" descr="Kepler-solar-system-1.png"/>
          <p:cNvPicPr>
            <a:picLocks noChangeAspect="1"/>
          </p:cNvPicPr>
          <p:nvPr/>
        </p:nvPicPr>
        <p:blipFill>
          <a:blip r:embed="rId3" cstate="print"/>
          <a:stretch>
            <a:fillRect/>
          </a:stretch>
        </p:blipFill>
        <p:spPr>
          <a:xfrm>
            <a:off x="6477000" y="3810000"/>
            <a:ext cx="2217873"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book published by Kepler explains his cosmological theory which is based on the Copernican system, in which the five </a:t>
            </a:r>
            <a:r>
              <a:rPr lang="en-US" dirty="0" err="1" smtClean="0"/>
              <a:t>pathagoriam</a:t>
            </a:r>
            <a:r>
              <a:rPr lang="en-US" dirty="0" smtClean="0"/>
              <a:t> regular </a:t>
            </a:r>
            <a:r>
              <a:rPr lang="en-US" dirty="0" err="1" smtClean="0"/>
              <a:t>polyhedra</a:t>
            </a:r>
            <a:r>
              <a:rPr lang="en-US" dirty="0" smtClean="0"/>
              <a:t> are used to describe God’s universal plan.</a:t>
            </a:r>
            <a:endParaRPr lang="en-US" dirty="0"/>
          </a:p>
          <a:p>
            <a:pPr>
              <a:buNone/>
            </a:pPr>
            <a:r>
              <a:rPr lang="en-US" dirty="0" smtClean="0"/>
              <a:t>[The image to the right shows the inner core of the object on the left.]</a:t>
            </a:r>
          </a:p>
        </p:txBody>
      </p:sp>
      <p:sp>
        <p:nvSpPr>
          <p:cNvPr id="2" name="Title 1"/>
          <p:cNvSpPr>
            <a:spLocks noGrp="1"/>
          </p:cNvSpPr>
          <p:nvPr>
            <p:ph type="title"/>
          </p:nvPr>
        </p:nvSpPr>
        <p:spPr/>
        <p:txBody>
          <a:bodyPr/>
          <a:lstStyle/>
          <a:p>
            <a:r>
              <a:rPr lang="en-US" dirty="0" err="1" smtClean="0"/>
              <a:t>Mysterium</a:t>
            </a:r>
            <a:r>
              <a:rPr lang="en-US" dirty="0" smtClean="0"/>
              <a:t> </a:t>
            </a:r>
            <a:r>
              <a:rPr lang="en-US" dirty="0" err="1" smtClean="0"/>
              <a:t>Cosmographicum</a:t>
            </a:r>
            <a:endParaRPr lang="en-US" dirty="0"/>
          </a:p>
        </p:txBody>
      </p:sp>
      <p:pic>
        <p:nvPicPr>
          <p:cNvPr id="4" name="Picture 3" descr="Kepler-solar-system-1.png"/>
          <p:cNvPicPr>
            <a:picLocks noChangeAspect="1"/>
          </p:cNvPicPr>
          <p:nvPr/>
        </p:nvPicPr>
        <p:blipFill>
          <a:blip r:embed="rId2" cstate="print"/>
          <a:stretch>
            <a:fillRect/>
          </a:stretch>
        </p:blipFill>
        <p:spPr>
          <a:xfrm>
            <a:off x="1524000" y="4114800"/>
            <a:ext cx="2210982" cy="2430824"/>
          </a:xfrm>
          <a:prstGeom prst="rect">
            <a:avLst/>
          </a:prstGeom>
        </p:spPr>
      </p:pic>
      <p:pic>
        <p:nvPicPr>
          <p:cNvPr id="5" name="Picture 4" descr="Kepler-solar-system-2.png"/>
          <p:cNvPicPr>
            <a:picLocks noChangeAspect="1"/>
          </p:cNvPicPr>
          <p:nvPr/>
        </p:nvPicPr>
        <p:blipFill>
          <a:blip r:embed="rId3" cstate="print"/>
          <a:stretch>
            <a:fillRect/>
          </a:stretch>
        </p:blipFill>
        <p:spPr>
          <a:xfrm>
            <a:off x="3962400" y="4191000"/>
            <a:ext cx="2362200" cy="2362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Kepler was both a highly religious and a highly scientific man. He often underestimated his discoveries and as he accepted them, he addressed them as a pattern assigned by God, only strengthening his religious faith</a:t>
            </a:r>
            <a:r>
              <a:rPr lang="en-US" dirty="0" smtClean="0"/>
              <a:t>.</a:t>
            </a:r>
            <a:endParaRPr lang="en-US" dirty="0" smtClean="0"/>
          </a:p>
        </p:txBody>
      </p:sp>
      <p:sp>
        <p:nvSpPr>
          <p:cNvPr id="2" name="Title 1"/>
          <p:cNvSpPr>
            <a:spLocks noGrp="1"/>
          </p:cNvSpPr>
          <p:nvPr>
            <p:ph type="title"/>
          </p:nvPr>
        </p:nvSpPr>
        <p:spPr/>
        <p:txBody>
          <a:bodyPr>
            <a:normAutofit fontScale="90000"/>
          </a:bodyPr>
          <a:lstStyle/>
          <a:p>
            <a:r>
              <a:rPr lang="en-US" dirty="0" smtClean="0"/>
              <a:t>Effects of Religion and Response to Kepler’s Findings</a:t>
            </a:r>
            <a:endParaRPr lang="en-US" dirty="0"/>
          </a:p>
        </p:txBody>
      </p:sp>
      <p:pic>
        <p:nvPicPr>
          <p:cNvPr id="4" name="Picture 3" descr="34091%20Life%20of%20Jesus%20Cross%20Light.jpg"/>
          <p:cNvPicPr>
            <a:picLocks noChangeAspect="1"/>
          </p:cNvPicPr>
          <p:nvPr/>
        </p:nvPicPr>
        <p:blipFill>
          <a:blip r:embed="rId2" cstate="print"/>
          <a:stretch>
            <a:fillRect/>
          </a:stretch>
        </p:blipFill>
        <p:spPr>
          <a:xfrm>
            <a:off x="3429000" y="3657600"/>
            <a:ext cx="2057400" cy="2057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16</a:t>
            </a:r>
            <a:r>
              <a:rPr lang="en-US" baseline="30000" dirty="0" smtClean="0"/>
              <a:t>th</a:t>
            </a:r>
            <a:r>
              <a:rPr lang="en-US" dirty="0" smtClean="0"/>
              <a:t> century, a religious movement known as the Reformation was taking place where followers of Luther began to fear for salvation, questioning science and warring with other denominations of Christianity particularly Catholic. In Graz, for fear of the Reformation, laws against Protestant behavior were increasing rapidly, acting as a Counter Reformation and punishing even those who refused to baptize their children. </a:t>
            </a:r>
          </a:p>
          <a:p>
            <a:endParaRPr lang="en-US" dirty="0"/>
          </a:p>
        </p:txBody>
      </p:sp>
      <p:sp>
        <p:nvSpPr>
          <p:cNvPr id="3" name="Title 2"/>
          <p:cNvSpPr>
            <a:spLocks noGrp="1"/>
          </p:cNvSpPr>
          <p:nvPr>
            <p:ph type="title"/>
          </p:nvPr>
        </p:nvSpPr>
        <p:spPr/>
        <p:txBody>
          <a:bodyPr/>
          <a:lstStyle/>
          <a:p>
            <a:r>
              <a:rPr lang="en-US" dirty="0" smtClean="0"/>
              <a:t>The Counter Reformation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4343400" cy="4648200"/>
          </a:xfrm>
        </p:spPr>
        <p:txBody>
          <a:bodyPr>
            <a:normAutofit fontScale="70000" lnSpcReduction="20000"/>
          </a:bodyPr>
          <a:lstStyle/>
          <a:p>
            <a:r>
              <a:rPr lang="en-US" dirty="0" err="1" smtClean="0"/>
              <a:t>Tycho</a:t>
            </a:r>
            <a:r>
              <a:rPr lang="en-US" dirty="0" smtClean="0"/>
              <a:t> Brahe!</a:t>
            </a:r>
          </a:p>
          <a:p>
            <a:r>
              <a:rPr lang="en-US" dirty="0" smtClean="0"/>
              <a:t>Brahe invited </a:t>
            </a:r>
            <a:r>
              <a:rPr lang="en-US" dirty="0" err="1" smtClean="0"/>
              <a:t>Kepler</a:t>
            </a:r>
            <a:r>
              <a:rPr lang="en-US" dirty="0" smtClean="0"/>
              <a:t> to stay with him in Prague, which he accepted after his banishment from Graz; although, </a:t>
            </a:r>
            <a:r>
              <a:rPr lang="en-US" dirty="0" err="1" smtClean="0"/>
              <a:t>Kepler</a:t>
            </a:r>
            <a:r>
              <a:rPr lang="en-US" dirty="0" smtClean="0"/>
              <a:t> merely stated that he wanted to combine studies, rather than express it has a force of fate.</a:t>
            </a:r>
          </a:p>
          <a:p>
            <a:r>
              <a:rPr lang="en-US" dirty="0" err="1" smtClean="0"/>
              <a:t>Tycho</a:t>
            </a:r>
            <a:r>
              <a:rPr lang="en-US" dirty="0" smtClean="0"/>
              <a:t> Brahe was a very scholarly man with an interest in the planets. Although he was very quiet about his equipment and findings, </a:t>
            </a:r>
            <a:r>
              <a:rPr lang="en-US" dirty="0" err="1" smtClean="0"/>
              <a:t>Kepler</a:t>
            </a:r>
            <a:r>
              <a:rPr lang="en-US" dirty="0" smtClean="0"/>
              <a:t> gradually began to see the gravity of Brahe’s studies. Brahe greatly cherished his studies, and refused to let them be copied due to his mistrust. However </a:t>
            </a:r>
            <a:r>
              <a:rPr lang="en-US" dirty="0" err="1" smtClean="0"/>
              <a:t>Kepler</a:t>
            </a:r>
            <a:r>
              <a:rPr lang="en-US" dirty="0" smtClean="0"/>
              <a:t> did become Brahe’s personal assistant until the latter’s death in 1601. It wouldn’t really be until later in life that </a:t>
            </a:r>
            <a:r>
              <a:rPr lang="en-US" dirty="0" err="1" smtClean="0"/>
              <a:t>Kepler</a:t>
            </a:r>
            <a:r>
              <a:rPr lang="en-US" dirty="0" smtClean="0"/>
              <a:t> could reference and piece together Brahe’s findings.</a:t>
            </a:r>
          </a:p>
        </p:txBody>
      </p:sp>
      <p:sp>
        <p:nvSpPr>
          <p:cNvPr id="2" name="Title 1"/>
          <p:cNvSpPr>
            <a:spLocks noGrp="1"/>
          </p:cNvSpPr>
          <p:nvPr>
            <p:ph type="title"/>
          </p:nvPr>
        </p:nvSpPr>
        <p:spPr/>
        <p:txBody>
          <a:bodyPr>
            <a:normAutofit/>
          </a:bodyPr>
          <a:lstStyle/>
          <a:p>
            <a:r>
              <a:rPr lang="en-US" dirty="0" smtClean="0"/>
              <a:t>Kepler’s New Best Friend (sort of)</a:t>
            </a:r>
            <a:endParaRPr lang="en-US" dirty="0"/>
          </a:p>
        </p:txBody>
      </p:sp>
      <p:pic>
        <p:nvPicPr>
          <p:cNvPr id="4" name="Picture 3" descr="Tycho_Brahe.jpg"/>
          <p:cNvPicPr>
            <a:picLocks noChangeAspect="1"/>
          </p:cNvPicPr>
          <p:nvPr/>
        </p:nvPicPr>
        <p:blipFill>
          <a:blip r:embed="rId2" cstate="print"/>
          <a:stretch>
            <a:fillRect/>
          </a:stretch>
        </p:blipFill>
        <p:spPr>
          <a:xfrm>
            <a:off x="5486400" y="1524000"/>
            <a:ext cx="2886075" cy="42862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Eventually </a:t>
            </a:r>
            <a:r>
              <a:rPr lang="en-US" dirty="0" err="1" smtClean="0"/>
              <a:t>Kepler</a:t>
            </a:r>
            <a:r>
              <a:rPr lang="en-US" dirty="0" smtClean="0"/>
              <a:t> was banished from Graz after avoiding the clergy about the death of his daughter. Fortunately for future science, this forced </a:t>
            </a:r>
            <a:r>
              <a:rPr lang="en-US" dirty="0" err="1" smtClean="0"/>
              <a:t>Kepler</a:t>
            </a:r>
            <a:r>
              <a:rPr lang="en-US" dirty="0" smtClean="0"/>
              <a:t> to find another place to stay, like with </a:t>
            </a:r>
            <a:r>
              <a:rPr lang="en-US" dirty="0" err="1" smtClean="0"/>
              <a:t>Tycho</a:t>
            </a:r>
            <a:r>
              <a:rPr lang="en-US" dirty="0" smtClean="0"/>
              <a:t> Brahe. </a:t>
            </a:r>
            <a:r>
              <a:rPr lang="en-US" dirty="0" smtClean="0">
                <a:sym typeface="Wingdings" pitchFamily="2" charset="2"/>
              </a:rPr>
              <a:t></a:t>
            </a:r>
            <a:endParaRPr lang="en-US" dirty="0"/>
          </a:p>
        </p:txBody>
      </p:sp>
      <p:sp>
        <p:nvSpPr>
          <p:cNvPr id="3" name="Title 2"/>
          <p:cNvSpPr>
            <a:spLocks noGrp="1"/>
          </p:cNvSpPr>
          <p:nvPr>
            <p:ph type="title"/>
          </p:nvPr>
        </p:nvSpPr>
        <p:spPr/>
        <p:txBody>
          <a:bodyPr/>
          <a:lstStyle/>
          <a:p>
            <a:r>
              <a:rPr lang="en-US" dirty="0" smtClean="0"/>
              <a:t>Banishment!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“When Newton declared that he stood on the shoulders of giants, he was at least partly sincere.” –Edward </a:t>
            </a:r>
            <a:r>
              <a:rPr lang="en-US" dirty="0" err="1" smtClean="0"/>
              <a:t>Dolnick</a:t>
            </a:r>
            <a:endParaRPr lang="en-US" dirty="0" smtClean="0"/>
          </a:p>
          <a:p>
            <a:r>
              <a:rPr lang="en-US" dirty="0" smtClean="0"/>
              <a:t>We continue to learn from Kepler, though at times indirectly through great scientists like Newton and Einstein. Knowledge of former research is very important in making important strides in science.</a:t>
            </a:r>
            <a:endParaRPr lang="en-US" dirty="0"/>
          </a:p>
        </p:txBody>
      </p:sp>
      <p:sp>
        <p:nvSpPr>
          <p:cNvPr id="2" name="Title 1"/>
          <p:cNvSpPr>
            <a:spLocks noGrp="1"/>
          </p:cNvSpPr>
          <p:nvPr>
            <p:ph type="title"/>
          </p:nvPr>
        </p:nvSpPr>
        <p:spPr/>
        <p:txBody>
          <a:bodyPr>
            <a:normAutofit fontScale="90000"/>
          </a:bodyPr>
          <a:lstStyle/>
          <a:p>
            <a:r>
              <a:rPr lang="en-US" dirty="0" smtClean="0"/>
              <a:t>People Who Borrowed Stuff from Kepler</a:t>
            </a:r>
            <a:br>
              <a:rPr lang="en-US"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Began working on celestial mechanics, gravitation, and planet orbits referencing Kepler’s Law of Planetary Motion.</a:t>
            </a:r>
          </a:p>
          <a:p>
            <a:r>
              <a:rPr lang="en-US" dirty="0" smtClean="0"/>
              <a:t>He proved that the elliptical shape of the orbits of the planets was due to the centripetal force on the planets. (Law of Universal Gravitation) </a:t>
            </a:r>
          </a:p>
          <a:p>
            <a:pPr>
              <a:buNone/>
            </a:pPr>
            <a:r>
              <a:rPr lang="en-US" dirty="0"/>
              <a:t>	</a:t>
            </a:r>
            <a:r>
              <a:rPr lang="en-US" dirty="0" smtClean="0"/>
              <a:t>F= </a:t>
            </a:r>
            <a:r>
              <a:rPr lang="en-US" dirty="0" err="1" smtClean="0"/>
              <a:t>gMm</a:t>
            </a:r>
            <a:r>
              <a:rPr lang="en-US" dirty="0" smtClean="0"/>
              <a:t>/R^2</a:t>
            </a:r>
          </a:p>
          <a:p>
            <a:r>
              <a:rPr lang="en-US" dirty="0" smtClean="0"/>
              <a:t>Einstein later referenced Newton (who referenced Kepler) in proving his own theorem.</a:t>
            </a:r>
            <a:endParaRPr lang="en-US" dirty="0"/>
          </a:p>
        </p:txBody>
      </p:sp>
      <p:sp>
        <p:nvSpPr>
          <p:cNvPr id="2" name="Title 1"/>
          <p:cNvSpPr>
            <a:spLocks noGrp="1"/>
          </p:cNvSpPr>
          <p:nvPr>
            <p:ph type="title"/>
          </p:nvPr>
        </p:nvSpPr>
        <p:spPr/>
        <p:txBody>
          <a:bodyPr/>
          <a:lstStyle/>
          <a:p>
            <a:r>
              <a:rPr lang="en-US" dirty="0" smtClean="0"/>
              <a:t>Newton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http://www.findingdulcinea.com/news/science/2010/jan/Kepler-Mission-Locates-5-New-Planets.html</a:t>
            </a:r>
            <a:endParaRPr lang="en-US" dirty="0" smtClean="0"/>
          </a:p>
          <a:p>
            <a:r>
              <a:rPr lang="en-US" dirty="0" smtClean="0"/>
              <a:t>NASA’s </a:t>
            </a:r>
            <a:r>
              <a:rPr lang="en-US" dirty="0" err="1" smtClean="0"/>
              <a:t>Kepler</a:t>
            </a:r>
            <a:r>
              <a:rPr lang="en-US" dirty="0" smtClean="0"/>
              <a:t> mission aims to locate Earth-like planets throughout the galaxy expecting results by 2013.</a:t>
            </a:r>
            <a:endParaRPr lang="en-US" dirty="0"/>
          </a:p>
        </p:txBody>
      </p:sp>
      <p:sp>
        <p:nvSpPr>
          <p:cNvPr id="3" name="Title 2"/>
          <p:cNvSpPr>
            <a:spLocks noGrp="1"/>
          </p:cNvSpPr>
          <p:nvPr>
            <p:ph type="title"/>
          </p:nvPr>
        </p:nvSpPr>
        <p:spPr/>
        <p:txBody>
          <a:bodyPr/>
          <a:lstStyle/>
          <a:p>
            <a:r>
              <a:rPr lang="en-US" dirty="0" smtClean="0"/>
              <a:t>New Findings in the Name of </a:t>
            </a:r>
            <a:r>
              <a:rPr lang="en-US" dirty="0" err="1" smtClean="0"/>
              <a:t>Kepler</a:t>
            </a:r>
            <a:r>
              <a:rPr lang="en-US" dirty="0" smtClean="0"/>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Caspar, Max, and Clarisse Doris Hellman. </a:t>
            </a:r>
            <a:r>
              <a:rPr lang="en-US" i="1" dirty="0" err="1" smtClean="0"/>
              <a:t>Kepler</a:t>
            </a:r>
            <a:r>
              <a:rPr lang="en-US" dirty="0" smtClean="0"/>
              <a:t>. New York: Dover Publications, 1993. Print.</a:t>
            </a:r>
          </a:p>
          <a:p>
            <a:r>
              <a:rPr lang="en-US" dirty="0" err="1" smtClean="0"/>
              <a:t>Dolnick</a:t>
            </a:r>
            <a:r>
              <a:rPr lang="en-US" dirty="0" smtClean="0"/>
              <a:t>, Edward. </a:t>
            </a:r>
            <a:r>
              <a:rPr lang="en-US" i="1" dirty="0" smtClean="0"/>
              <a:t>The Clockwork Universe</a:t>
            </a:r>
            <a:r>
              <a:rPr lang="en-US" dirty="0" smtClean="0"/>
              <a:t>. New York: HarperCollins, 2011. Print</a:t>
            </a:r>
            <a:r>
              <a:rPr lang="en-US" dirty="0" smtClean="0"/>
              <a:t>.</a:t>
            </a:r>
          </a:p>
          <a:p>
            <a:r>
              <a:rPr lang="en-US" dirty="0" smtClean="0"/>
              <a:t>"Galileo S Telescope: Galileo S Telescope Photos, Wallpapers, Galleries, Galileo Telescope Photo." </a:t>
            </a:r>
            <a:r>
              <a:rPr lang="en-US" i="1" dirty="0" smtClean="0"/>
              <a:t>Explore Profiles and Express Your Opinions on People, Places, Trends and Events</a:t>
            </a:r>
            <a:r>
              <a:rPr lang="en-US" dirty="0" smtClean="0"/>
              <a:t>. Web. </a:t>
            </a:r>
            <a:r>
              <a:rPr lang="en-US" dirty="0" smtClean="0"/>
              <a:t>12 </a:t>
            </a:r>
            <a:r>
              <a:rPr lang="en-US" dirty="0" smtClean="0"/>
              <a:t>Apr. 2011. &lt;http://connect.in.com/galileo-s-telescope/photos-galileo-telescope-photo-71d699bf4bceacf4.html</a:t>
            </a:r>
            <a:r>
              <a:rPr lang="en-US" dirty="0" smtClean="0"/>
              <a:t>&gt;.</a:t>
            </a:r>
            <a:endParaRPr lang="en-US" dirty="0" smtClean="0"/>
          </a:p>
          <a:p>
            <a:r>
              <a:rPr lang="en-US" dirty="0" smtClean="0"/>
              <a:t>"Johannes </a:t>
            </a:r>
            <a:r>
              <a:rPr lang="en-US" dirty="0" err="1" smtClean="0"/>
              <a:t>Kepler</a:t>
            </a:r>
            <a:r>
              <a:rPr lang="en-US" dirty="0" smtClean="0"/>
              <a:t>." </a:t>
            </a:r>
            <a:r>
              <a:rPr lang="en-US" i="1" dirty="0" smtClean="0"/>
              <a:t>Wikipedia, the Free Encyclopedia</a:t>
            </a:r>
            <a:r>
              <a:rPr lang="en-US" dirty="0" smtClean="0"/>
              <a:t>. Web. 13 Apr. 2011. &lt;http://en.wikipedia.org/wiki/Johannes_Kepler&gt;. *image*</a:t>
            </a:r>
          </a:p>
          <a:p>
            <a:r>
              <a:rPr lang="en-US" dirty="0" smtClean="0"/>
              <a:t>"</a:t>
            </a:r>
            <a:r>
              <a:rPr lang="en-US" dirty="0" err="1" smtClean="0"/>
              <a:t>Kepler</a:t>
            </a:r>
            <a:r>
              <a:rPr lang="en-US" dirty="0" smtClean="0"/>
              <a:t> Conjecture." </a:t>
            </a:r>
            <a:r>
              <a:rPr lang="en-US" i="1" dirty="0" smtClean="0"/>
              <a:t>Wikipedia, the Free Encyclopedia</a:t>
            </a:r>
            <a:r>
              <a:rPr lang="en-US" dirty="0" smtClean="0"/>
              <a:t>. Web. 13 Apr. 2011. &lt;http://en.wikipedia.org/wiki/Kepler_conjecture&gt;. *image*</a:t>
            </a:r>
          </a:p>
          <a:p>
            <a:r>
              <a:rPr lang="en-US" dirty="0" smtClean="0"/>
              <a:t>"Solar System." </a:t>
            </a:r>
            <a:r>
              <a:rPr lang="en-US" i="1" dirty="0" err="1" smtClean="0"/>
              <a:t>Solcomhouse</a:t>
            </a:r>
            <a:r>
              <a:rPr lang="en-US" i="1" dirty="0" smtClean="0"/>
              <a:t> Home Page</a:t>
            </a:r>
            <a:r>
              <a:rPr lang="en-US" dirty="0" smtClean="0"/>
              <a:t>. The Ozone Hole Inc. Web. 12 Apr. 2011. &lt;http://www.solcomhouse.com/solarsystem.htm&gt;. *image*</a:t>
            </a:r>
          </a:p>
          <a:p>
            <a:r>
              <a:rPr lang="en-US" dirty="0" smtClean="0"/>
              <a:t>Van </a:t>
            </a:r>
            <a:r>
              <a:rPr lang="en-US" dirty="0" err="1" smtClean="0"/>
              <a:t>Helden</a:t>
            </a:r>
            <a:r>
              <a:rPr lang="en-US" dirty="0" smtClean="0"/>
              <a:t>, Albert. "Science | Johannes </a:t>
            </a:r>
            <a:r>
              <a:rPr lang="en-US" dirty="0" err="1" smtClean="0"/>
              <a:t>Kepler</a:t>
            </a:r>
            <a:r>
              <a:rPr lang="en-US" dirty="0" smtClean="0"/>
              <a:t>." </a:t>
            </a:r>
            <a:r>
              <a:rPr lang="en-US" i="1" dirty="0" smtClean="0"/>
              <a:t>The Galileo Project</a:t>
            </a:r>
            <a:r>
              <a:rPr lang="en-US" dirty="0" smtClean="0"/>
              <a:t>. 30 June 2005. Web. 13 Apr. 2011. &lt;http://galileo.rice.edu/sci/kepler.html&gt;.</a:t>
            </a:r>
          </a:p>
          <a:p>
            <a:endParaRPr lang="en-US" dirty="0"/>
          </a:p>
        </p:txBody>
      </p:sp>
      <p:sp>
        <p:nvSpPr>
          <p:cNvPr id="2" name="Title 1"/>
          <p:cNvSpPr>
            <a:spLocks noGrp="1"/>
          </p:cNvSpPr>
          <p:nvPr>
            <p:ph type="title"/>
          </p:nvPr>
        </p:nvSpPr>
        <p:spPr/>
        <p:txBody>
          <a:bodyPr/>
          <a:lstStyle/>
          <a:p>
            <a:r>
              <a:rPr lang="en-US" dirty="0" smtClean="0"/>
              <a:t>Works Cited (images included)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He was born December 27</a:t>
            </a:r>
            <a:r>
              <a:rPr lang="en-US" baseline="30000" dirty="0" smtClean="0"/>
              <a:t>th</a:t>
            </a:r>
            <a:r>
              <a:rPr lang="en-US" dirty="0" smtClean="0"/>
              <a:t> 1571 in Weil </a:t>
            </a:r>
            <a:r>
              <a:rPr lang="en-US" dirty="0" err="1" smtClean="0"/>
              <a:t>Der</a:t>
            </a:r>
            <a:r>
              <a:rPr lang="en-US" dirty="0" smtClean="0"/>
              <a:t> </a:t>
            </a:r>
            <a:r>
              <a:rPr lang="en-US" dirty="0" err="1" smtClean="0"/>
              <a:t>Stadt</a:t>
            </a:r>
            <a:r>
              <a:rPr lang="en-US" dirty="0" smtClean="0"/>
              <a:t>, Germany as a sickly and lonesome boy. He really didn’t having many kind things to refer to his parents as, and for a time he lived with his grandparents. However, at his mother’s witch trial, his mother was proven innocent after </a:t>
            </a:r>
            <a:r>
              <a:rPr lang="en-US" dirty="0" err="1" smtClean="0"/>
              <a:t>Kepler’s</a:t>
            </a:r>
            <a:r>
              <a:rPr lang="en-US" dirty="0" smtClean="0"/>
              <a:t> defense of her.</a:t>
            </a:r>
          </a:p>
          <a:p>
            <a:r>
              <a:rPr lang="en-US" dirty="0" smtClean="0"/>
              <a:t>Kepler had fascination in a multitude of subjects such as astronomy, astrology, theology, and mathematics</a:t>
            </a:r>
            <a:r>
              <a:rPr lang="en-US" dirty="0" smtClean="0"/>
              <a:t>.</a:t>
            </a:r>
            <a:endParaRPr lang="en-US" dirty="0" smtClean="0"/>
          </a:p>
        </p:txBody>
      </p:sp>
      <p:sp>
        <p:nvSpPr>
          <p:cNvPr id="2" name="Title 1"/>
          <p:cNvSpPr>
            <a:spLocks noGrp="1"/>
          </p:cNvSpPr>
          <p:nvPr>
            <p:ph type="title"/>
          </p:nvPr>
        </p:nvSpPr>
        <p:spPr/>
        <p:txBody>
          <a:bodyPr>
            <a:normAutofit fontScale="90000"/>
          </a:bodyPr>
          <a:lstStyle/>
          <a:p>
            <a:r>
              <a:rPr lang="en-US" dirty="0" smtClean="0"/>
              <a:t>Kepler’s Early Life</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Kepler</a:t>
            </a:r>
            <a:r>
              <a:rPr lang="en-US" dirty="0" smtClean="0"/>
              <a:t> had an immediate fundamental belief that religion and science were one in the same. All of the patterns that he discovered he considered as part of God’s amazing plan. His first big step into this mixture of the scientific and religious world was when he was summoned to Graz, a city very much so devoted to their faith, but full of science. Although he first was reluctant to take his supposed position there due to his study in theology, he decided to move there anyway. </a:t>
            </a:r>
            <a:r>
              <a:rPr lang="en-US" dirty="0" smtClean="0">
                <a:sym typeface="Wingdings" pitchFamily="2" charset="2"/>
              </a:rPr>
              <a:t> Thank goodness!</a:t>
            </a:r>
            <a:endParaRPr lang="en-US" dirty="0" smtClean="0"/>
          </a:p>
          <a:p>
            <a:endParaRPr lang="en-US" dirty="0"/>
          </a:p>
        </p:txBody>
      </p:sp>
      <p:sp>
        <p:nvSpPr>
          <p:cNvPr id="3" name="Title 2"/>
          <p:cNvSpPr>
            <a:spLocks noGrp="1"/>
          </p:cNvSpPr>
          <p:nvPr>
            <p:ph type="title"/>
          </p:nvPr>
        </p:nvSpPr>
        <p:spPr/>
        <p:txBody>
          <a:bodyPr/>
          <a:lstStyle/>
          <a:p>
            <a:r>
              <a:rPr lang="en-US" dirty="0" err="1" smtClean="0"/>
              <a:t>Kepler’s</a:t>
            </a:r>
            <a:r>
              <a:rPr lang="en-US" dirty="0" smtClean="0"/>
              <a:t> Religious Science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Before Kepler, there were already great strides made in the world of science. These particularly important scientists helped to build a foundation for Kepler to learn from.</a:t>
            </a:r>
          </a:p>
          <a:p>
            <a:r>
              <a:rPr lang="en-US" dirty="0" smtClean="0"/>
              <a:t>Galileo </a:t>
            </a:r>
            <a:r>
              <a:rPr lang="en-US" dirty="0" err="1" smtClean="0"/>
              <a:t>Galilei</a:t>
            </a:r>
            <a:r>
              <a:rPr lang="en-US" dirty="0" smtClean="0"/>
              <a:t>: Actually lived at the same time as Kepler who wanted to</a:t>
            </a:r>
          </a:p>
          <a:p>
            <a:pPr>
              <a:buNone/>
            </a:pPr>
            <a:r>
              <a:rPr lang="en-US" dirty="0" smtClean="0"/>
              <a:t>	expand on his laws of </a:t>
            </a:r>
          </a:p>
          <a:p>
            <a:pPr>
              <a:buNone/>
            </a:pPr>
            <a:r>
              <a:rPr lang="en-US" dirty="0"/>
              <a:t>	</a:t>
            </a:r>
            <a:r>
              <a:rPr lang="en-US" dirty="0" smtClean="0"/>
              <a:t>motion.</a:t>
            </a:r>
          </a:p>
          <a:p>
            <a:r>
              <a:rPr lang="en-US" dirty="0" err="1" smtClean="0"/>
              <a:t>Nicolaus</a:t>
            </a:r>
            <a:r>
              <a:rPr lang="en-US" dirty="0" smtClean="0"/>
              <a:t> Copernicus</a:t>
            </a:r>
          </a:p>
          <a:p>
            <a:r>
              <a:rPr lang="en-US" dirty="0" smtClean="0"/>
              <a:t>Aristotle: </a:t>
            </a:r>
            <a:r>
              <a:rPr lang="en-US" dirty="0" err="1" smtClean="0"/>
              <a:t>Kepler</a:t>
            </a:r>
            <a:r>
              <a:rPr lang="en-US" dirty="0" smtClean="0"/>
              <a:t> had reasonable </a:t>
            </a:r>
          </a:p>
          <a:p>
            <a:pPr>
              <a:buNone/>
            </a:pPr>
            <a:r>
              <a:rPr lang="en-US" dirty="0" smtClean="0"/>
              <a:t>	knowledge in regards to classical </a:t>
            </a:r>
          </a:p>
          <a:p>
            <a:pPr>
              <a:buNone/>
            </a:pPr>
            <a:r>
              <a:rPr lang="en-US" dirty="0" smtClean="0"/>
              <a:t>	Latin and Greek.</a:t>
            </a:r>
            <a:endParaRPr lang="en-US" dirty="0"/>
          </a:p>
        </p:txBody>
      </p:sp>
      <p:sp>
        <p:nvSpPr>
          <p:cNvPr id="2" name="Title 1"/>
          <p:cNvSpPr>
            <a:spLocks noGrp="1"/>
          </p:cNvSpPr>
          <p:nvPr>
            <p:ph type="title"/>
          </p:nvPr>
        </p:nvSpPr>
        <p:spPr/>
        <p:txBody>
          <a:bodyPr/>
          <a:lstStyle/>
          <a:p>
            <a:r>
              <a:rPr lang="en-US" dirty="0" smtClean="0"/>
              <a:t>Science Before Kepler</a:t>
            </a:r>
            <a:endParaRPr lang="en-US" dirty="0"/>
          </a:p>
        </p:txBody>
      </p:sp>
      <p:pic>
        <p:nvPicPr>
          <p:cNvPr id="4" name="Picture 3" descr="Gm_galileo_galilei_03_10_1254267294.jpg"/>
          <p:cNvPicPr>
            <a:picLocks noChangeAspect="1"/>
          </p:cNvPicPr>
          <p:nvPr/>
        </p:nvPicPr>
        <p:blipFill>
          <a:blip r:embed="rId2" cstate="print"/>
          <a:stretch>
            <a:fillRect/>
          </a:stretch>
        </p:blipFill>
        <p:spPr>
          <a:xfrm>
            <a:off x="5181600" y="3505200"/>
            <a:ext cx="2326821" cy="1714500"/>
          </a:xfrm>
          <a:prstGeom prst="rect">
            <a:avLst/>
          </a:prstGeom>
        </p:spPr>
      </p:pic>
      <p:pic>
        <p:nvPicPr>
          <p:cNvPr id="5" name="Picture 4" descr="Nikolaus_Kopernikus.jpg"/>
          <p:cNvPicPr>
            <a:picLocks noChangeAspect="1"/>
          </p:cNvPicPr>
          <p:nvPr/>
        </p:nvPicPr>
        <p:blipFill>
          <a:blip r:embed="rId3" cstate="print"/>
          <a:stretch>
            <a:fillRect/>
          </a:stretch>
        </p:blipFill>
        <p:spPr>
          <a:xfrm>
            <a:off x="7391400" y="4114800"/>
            <a:ext cx="1569156" cy="1828800"/>
          </a:xfrm>
          <a:prstGeom prst="rect">
            <a:avLst/>
          </a:prstGeom>
        </p:spPr>
      </p:pic>
      <p:pic>
        <p:nvPicPr>
          <p:cNvPr id="6" name="Picture 5" descr="aristotle_stone.jpg"/>
          <p:cNvPicPr>
            <a:picLocks noChangeAspect="1"/>
          </p:cNvPicPr>
          <p:nvPr/>
        </p:nvPicPr>
        <p:blipFill>
          <a:blip r:embed="rId4" cstate="print"/>
          <a:stretch>
            <a:fillRect/>
          </a:stretch>
        </p:blipFill>
        <p:spPr>
          <a:xfrm>
            <a:off x="6248400" y="4876800"/>
            <a:ext cx="1447800" cy="17373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He studied at the University of Linz, and his alma mater was the University of Tubingen.</a:t>
            </a:r>
          </a:p>
          <a:p>
            <a:r>
              <a:rPr lang="en-US" dirty="0" smtClean="0"/>
              <a:t>At 24-years-old Kepler began to research patterns in regards to planet using  Copernicus’s earlier research.</a:t>
            </a:r>
          </a:p>
          <a:p>
            <a:r>
              <a:rPr lang="en-US" dirty="0" smtClean="0"/>
              <a:t>Although </a:t>
            </a:r>
            <a:r>
              <a:rPr lang="en-US" dirty="0" err="1" smtClean="0"/>
              <a:t>Kepler</a:t>
            </a:r>
            <a:r>
              <a:rPr lang="en-US" dirty="0" smtClean="0"/>
              <a:t> studied quite a bit in theology and Latin, he was eventually appointed imperial mathematician, a position he inherited after </a:t>
            </a:r>
            <a:r>
              <a:rPr lang="en-US" dirty="0" err="1" smtClean="0"/>
              <a:t>Tycho</a:t>
            </a:r>
            <a:r>
              <a:rPr lang="en-US" dirty="0" smtClean="0"/>
              <a:t> Brahe’s death</a:t>
            </a:r>
            <a:r>
              <a:rPr lang="en-US" dirty="0" smtClean="0"/>
              <a:t>.</a:t>
            </a:r>
            <a:endParaRPr lang="en-US" dirty="0" smtClean="0"/>
          </a:p>
        </p:txBody>
      </p:sp>
      <p:sp>
        <p:nvSpPr>
          <p:cNvPr id="2" name="Title 1"/>
          <p:cNvSpPr>
            <a:spLocks noGrp="1"/>
          </p:cNvSpPr>
          <p:nvPr>
            <p:ph type="title"/>
          </p:nvPr>
        </p:nvSpPr>
        <p:spPr/>
        <p:txBody>
          <a:bodyPr>
            <a:normAutofit fontScale="90000"/>
          </a:bodyPr>
          <a:lstStyle/>
          <a:p>
            <a:r>
              <a:rPr lang="en-US" dirty="0" err="1" smtClean="0"/>
              <a:t>Kepler’s</a:t>
            </a:r>
            <a:r>
              <a:rPr lang="en-US" dirty="0" smtClean="0"/>
              <a:t> </a:t>
            </a:r>
            <a:r>
              <a:rPr lang="en-US" dirty="0" smtClean="0"/>
              <a:t>Education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a:t>
            </a:r>
            <a:r>
              <a:rPr lang="en-US" dirty="0" err="1" smtClean="0"/>
              <a:t>Kepler</a:t>
            </a:r>
            <a:r>
              <a:rPr lang="en-US" dirty="0" smtClean="0"/>
              <a:t> heard about Galileo’s new telescope, he immediately wrote to him, and with this telescope he was able to closely study the behavior of Jupiter.</a:t>
            </a:r>
          </a:p>
          <a:p>
            <a:endParaRPr lang="en-US" dirty="0"/>
          </a:p>
        </p:txBody>
      </p:sp>
      <p:sp>
        <p:nvSpPr>
          <p:cNvPr id="3" name="Title 2"/>
          <p:cNvSpPr>
            <a:spLocks noGrp="1"/>
          </p:cNvSpPr>
          <p:nvPr>
            <p:ph type="title"/>
          </p:nvPr>
        </p:nvSpPr>
        <p:spPr/>
        <p:txBody>
          <a:bodyPr>
            <a:normAutofit/>
          </a:bodyPr>
          <a:lstStyle/>
          <a:p>
            <a:r>
              <a:rPr lang="en-US" dirty="0" smtClean="0"/>
              <a:t>Galileo's  Contribution</a:t>
            </a:r>
            <a:endParaRPr lang="en-US" dirty="0"/>
          </a:p>
        </p:txBody>
      </p:sp>
      <p:pic>
        <p:nvPicPr>
          <p:cNvPr id="4" name="Picture 3" descr="new&amp;original-galileo-telescope3b-sml.jpg"/>
          <p:cNvPicPr>
            <a:picLocks noChangeAspect="1"/>
          </p:cNvPicPr>
          <p:nvPr/>
        </p:nvPicPr>
        <p:blipFill>
          <a:blip r:embed="rId2" cstate="print"/>
          <a:stretch>
            <a:fillRect/>
          </a:stretch>
        </p:blipFill>
        <p:spPr>
          <a:xfrm>
            <a:off x="1524000" y="2743200"/>
            <a:ext cx="6450794" cy="3657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Kepler’s Laws of Planetary Motion</a:t>
            </a:r>
          </a:p>
          <a:p>
            <a:r>
              <a:rPr lang="en-US" dirty="0" smtClean="0"/>
              <a:t>Kepler’s Conjecture</a:t>
            </a:r>
          </a:p>
          <a:p>
            <a:r>
              <a:rPr lang="en-US" dirty="0" smtClean="0"/>
              <a:t>The </a:t>
            </a:r>
            <a:r>
              <a:rPr lang="en-US" dirty="0" err="1" smtClean="0"/>
              <a:t>Mysterium</a:t>
            </a:r>
            <a:r>
              <a:rPr lang="en-US" dirty="0" smtClean="0"/>
              <a:t> </a:t>
            </a:r>
            <a:r>
              <a:rPr lang="en-US" dirty="0" err="1" smtClean="0"/>
              <a:t>Cosmographicum</a:t>
            </a:r>
            <a:endParaRPr lang="en-US" dirty="0"/>
          </a:p>
        </p:txBody>
      </p:sp>
      <p:sp>
        <p:nvSpPr>
          <p:cNvPr id="2" name="Title 1"/>
          <p:cNvSpPr>
            <a:spLocks noGrp="1"/>
          </p:cNvSpPr>
          <p:nvPr>
            <p:ph type="title"/>
          </p:nvPr>
        </p:nvSpPr>
        <p:spPr/>
        <p:txBody>
          <a:bodyPr>
            <a:noAutofit/>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err="1" smtClean="0"/>
              <a:t>Kepler</a:t>
            </a:r>
            <a:r>
              <a:rPr lang="en-US" dirty="0" smtClean="0"/>
              <a:t> Finds Cool Things!</a:t>
            </a:r>
            <a:endParaRPr lang="en-US" dirty="0"/>
          </a:p>
        </p:txBody>
      </p:sp>
      <p:pic>
        <p:nvPicPr>
          <p:cNvPr id="4" name="Picture 3" descr="Pyramid_of_35_spheres_animation.gif"/>
          <p:cNvPicPr>
            <a:picLocks noChangeAspect="1"/>
          </p:cNvPicPr>
          <p:nvPr/>
        </p:nvPicPr>
        <p:blipFill>
          <a:blip r:embed="rId2" cstate="print"/>
          <a:stretch>
            <a:fillRect/>
          </a:stretch>
        </p:blipFill>
        <p:spPr>
          <a:xfrm>
            <a:off x="3429000" y="3581400"/>
            <a:ext cx="2235200" cy="1676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4267200" cy="4876800"/>
          </a:xfrm>
        </p:spPr>
        <p:txBody>
          <a:bodyPr>
            <a:normAutofit fontScale="92500"/>
          </a:bodyPr>
          <a:lstStyle/>
          <a:p>
            <a:r>
              <a:rPr lang="en-US" dirty="0" smtClean="0"/>
              <a:t>1</a:t>
            </a:r>
            <a:r>
              <a:rPr lang="en-US" baseline="30000" dirty="0" smtClean="0"/>
              <a:t>st</a:t>
            </a:r>
            <a:r>
              <a:rPr lang="en-US" dirty="0" smtClean="0"/>
              <a:t> Law: The shape of an orbit of each planet is an ellipse with the sun at one foci.</a:t>
            </a:r>
          </a:p>
          <a:p>
            <a:r>
              <a:rPr lang="en-US" dirty="0" smtClean="0"/>
              <a:t>2</a:t>
            </a:r>
            <a:r>
              <a:rPr lang="en-US" baseline="30000" dirty="0" smtClean="0"/>
              <a:t>nd</a:t>
            </a:r>
            <a:r>
              <a:rPr lang="en-US" dirty="0" smtClean="0"/>
              <a:t> Law: A line joining the planet and the sun sweeps out at equal areas during equal intervals of time</a:t>
            </a:r>
          </a:p>
          <a:p>
            <a:r>
              <a:rPr lang="en-US" dirty="0" smtClean="0"/>
              <a:t>3</a:t>
            </a:r>
            <a:r>
              <a:rPr lang="en-US" baseline="30000" dirty="0" smtClean="0"/>
              <a:t>rd</a:t>
            </a:r>
            <a:r>
              <a:rPr lang="en-US" dirty="0" smtClean="0"/>
              <a:t> Law: The square of the orbital period of a planet is directly proportional to the cube of the semi-major axis of it’s axis. T^2 = R^3</a:t>
            </a:r>
            <a:endParaRPr lang="en-US" dirty="0"/>
          </a:p>
        </p:txBody>
      </p:sp>
      <p:sp>
        <p:nvSpPr>
          <p:cNvPr id="2" name="Title 1"/>
          <p:cNvSpPr>
            <a:spLocks noGrp="1"/>
          </p:cNvSpPr>
          <p:nvPr>
            <p:ph type="title"/>
          </p:nvPr>
        </p:nvSpPr>
        <p:spPr/>
        <p:txBody>
          <a:bodyPr>
            <a:normAutofit/>
          </a:bodyPr>
          <a:lstStyle/>
          <a:p>
            <a:r>
              <a:rPr lang="en-US" dirty="0" smtClean="0"/>
              <a:t>Laws of Planetary Motion</a:t>
            </a:r>
            <a:endParaRPr lang="en-US" dirty="0"/>
          </a:p>
        </p:txBody>
      </p:sp>
      <p:pic>
        <p:nvPicPr>
          <p:cNvPr id="4" name="Picture 3" descr="Kepler-second-law.gif"/>
          <p:cNvPicPr>
            <a:picLocks noChangeAspect="1"/>
          </p:cNvPicPr>
          <p:nvPr/>
        </p:nvPicPr>
        <p:blipFill>
          <a:blip r:embed="rId2" cstate="print"/>
          <a:stretch>
            <a:fillRect/>
          </a:stretch>
        </p:blipFill>
        <p:spPr>
          <a:xfrm>
            <a:off x="6172200" y="2895600"/>
            <a:ext cx="2514600" cy="1676400"/>
          </a:xfrm>
          <a:prstGeom prst="rect">
            <a:avLst/>
          </a:prstGeom>
        </p:spPr>
      </p:pic>
      <p:pic>
        <p:nvPicPr>
          <p:cNvPr id="5" name="Picture 4" descr="62668main_solarSystem.jpg"/>
          <p:cNvPicPr>
            <a:picLocks noChangeAspect="1"/>
          </p:cNvPicPr>
          <p:nvPr/>
        </p:nvPicPr>
        <p:blipFill>
          <a:blip r:embed="rId3" cstate="print"/>
          <a:stretch>
            <a:fillRect/>
          </a:stretch>
        </p:blipFill>
        <p:spPr>
          <a:xfrm>
            <a:off x="5105400" y="1371600"/>
            <a:ext cx="1981200" cy="146488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572000" cy="4419599"/>
          </a:xfrm>
        </p:spPr>
        <p:txBody>
          <a:bodyPr>
            <a:normAutofit/>
          </a:bodyPr>
          <a:lstStyle/>
          <a:p>
            <a:r>
              <a:rPr lang="en-US" dirty="0" smtClean="0"/>
              <a:t>It states that no other arrangement of spheres (of equal size) other than hexagonal close packing and cubic close packing has a greater density per volume ratio.</a:t>
            </a:r>
          </a:p>
          <a:p>
            <a:r>
              <a:rPr lang="en-US" dirty="0" smtClean="0"/>
              <a:t>Thomas Hales proved this theorem. </a:t>
            </a:r>
            <a:r>
              <a:rPr lang="en-US" dirty="0" smtClean="0">
                <a:sym typeface="Wingdings" pitchFamily="2" charset="2"/>
              </a:rPr>
              <a:t> Like a nice person.</a:t>
            </a:r>
            <a:r>
              <a:rPr lang="en-US" dirty="0" smtClean="0"/>
              <a:t> </a:t>
            </a:r>
            <a:endParaRPr lang="en-US" dirty="0"/>
          </a:p>
        </p:txBody>
      </p:sp>
      <p:sp>
        <p:nvSpPr>
          <p:cNvPr id="2" name="Title 1"/>
          <p:cNvSpPr>
            <a:spLocks noGrp="1"/>
          </p:cNvSpPr>
          <p:nvPr>
            <p:ph type="title"/>
          </p:nvPr>
        </p:nvSpPr>
        <p:spPr/>
        <p:txBody>
          <a:bodyPr>
            <a:normAutofit fontScale="90000"/>
          </a:bodyPr>
          <a:lstStyle/>
          <a:p>
            <a:r>
              <a:rPr lang="en-US" dirty="0" smtClean="0"/>
              <a:t>Kepler’s Conjecture</a:t>
            </a:r>
            <a:br>
              <a:rPr lang="en-US" dirty="0" smtClean="0"/>
            </a:br>
            <a:endParaRPr lang="en-US" dirty="0"/>
          </a:p>
        </p:txBody>
      </p:sp>
      <p:pic>
        <p:nvPicPr>
          <p:cNvPr id="4" name="Picture 3" descr="Kepler_conjecture_2.jpg"/>
          <p:cNvPicPr>
            <a:picLocks noChangeAspect="1"/>
          </p:cNvPicPr>
          <p:nvPr/>
        </p:nvPicPr>
        <p:blipFill>
          <a:blip r:embed="rId2" cstate="print"/>
          <a:stretch>
            <a:fillRect/>
          </a:stretch>
        </p:blipFill>
        <p:spPr>
          <a:xfrm>
            <a:off x="6248400" y="685800"/>
            <a:ext cx="1916163" cy="3248025"/>
          </a:xfrm>
          <a:prstGeom prst="rect">
            <a:avLst/>
          </a:prstGeom>
        </p:spPr>
      </p:pic>
      <p:pic>
        <p:nvPicPr>
          <p:cNvPr id="5" name="Picture 4" descr="Pyramid_of_35_spheres_animation.gif"/>
          <p:cNvPicPr>
            <a:picLocks noChangeAspect="1"/>
          </p:cNvPicPr>
          <p:nvPr/>
        </p:nvPicPr>
        <p:blipFill>
          <a:blip r:embed="rId3" cstate="print"/>
          <a:stretch>
            <a:fillRect/>
          </a:stretch>
        </p:blipFill>
        <p:spPr>
          <a:xfrm>
            <a:off x="6096000" y="4191000"/>
            <a:ext cx="2235200" cy="16764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325</TotalTime>
  <Words>1158</Words>
  <Application>Microsoft Office PowerPoint</Application>
  <PresentationFormat>On-screen Show (4:3)</PresentationFormat>
  <Paragraphs>66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Paper</vt:lpstr>
      <vt:lpstr>Johannes Kepler: His Life and How He Influenced and Was Influenced by Science</vt:lpstr>
      <vt:lpstr>Kepler’s Early Life </vt:lpstr>
      <vt:lpstr>Kepler’s Religious Science</vt:lpstr>
      <vt:lpstr>Science Before Kepler</vt:lpstr>
      <vt:lpstr>Kepler’s Education </vt:lpstr>
      <vt:lpstr>Galileo's  Contribution</vt:lpstr>
      <vt:lpstr>                                                                                                                                                   Kepler Finds Cool Things!</vt:lpstr>
      <vt:lpstr>Laws of Planetary Motion</vt:lpstr>
      <vt:lpstr>Kepler’s Conjecture </vt:lpstr>
      <vt:lpstr>Mysterium Cosmographicum</vt:lpstr>
      <vt:lpstr>Effects of Religion and Response to Kepler’s Findings</vt:lpstr>
      <vt:lpstr>The Counter Reformation</vt:lpstr>
      <vt:lpstr>Kepler’s New Best Friend (sort of)</vt:lpstr>
      <vt:lpstr>Banishment!</vt:lpstr>
      <vt:lpstr>People Who Borrowed Stuff from Kepler </vt:lpstr>
      <vt:lpstr>Newton</vt:lpstr>
      <vt:lpstr>New Findings in the Name of Kepler!</vt:lpstr>
      <vt:lpstr>Works Cited (images included)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Kepler: His Life and Everyone Else’s. Apparently.</dc:title>
  <dc:creator>John</dc:creator>
  <cp:lastModifiedBy>wilson61785</cp:lastModifiedBy>
  <cp:revision>63</cp:revision>
  <dcterms:created xsi:type="dcterms:W3CDTF">2011-04-12T21:20:23Z</dcterms:created>
  <dcterms:modified xsi:type="dcterms:W3CDTF">2011-04-15T16:46:51Z</dcterms:modified>
</cp:coreProperties>
</file>